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81" r:id="rId5"/>
    <p:sldId id="261" r:id="rId6"/>
    <p:sldId id="299" r:id="rId7"/>
    <p:sldId id="298" r:id="rId8"/>
    <p:sldId id="290" r:id="rId9"/>
    <p:sldId id="284" r:id="rId10"/>
    <p:sldId id="287" r:id="rId11"/>
    <p:sldId id="294" r:id="rId12"/>
    <p:sldId id="300" r:id="rId13"/>
    <p:sldId id="302" r:id="rId14"/>
    <p:sldId id="285" r:id="rId15"/>
    <p:sldId id="288" r:id="rId16"/>
    <p:sldId id="301" r:id="rId17"/>
    <p:sldId id="303" r:id="rId18"/>
    <p:sldId id="258" r:id="rId19"/>
    <p:sldId id="282" r:id="rId20"/>
    <p:sldId id="262" r:id="rId21"/>
    <p:sldId id="286" r:id="rId22"/>
    <p:sldId id="263" r:id="rId23"/>
    <p:sldId id="259" r:id="rId24"/>
    <p:sldId id="283" r:id="rId25"/>
    <p:sldId id="292" r:id="rId26"/>
    <p:sldId id="295" r:id="rId27"/>
    <p:sldId id="291" r:id="rId28"/>
    <p:sldId id="273" r:id="rId29"/>
    <p:sldId id="293" r:id="rId30"/>
    <p:sldId id="275" r:id="rId31"/>
    <p:sldId id="296" r:id="rId32"/>
    <p:sldId id="289" r:id="rId33"/>
    <p:sldId id="297" r:id="rId34"/>
    <p:sldId id="276" r:id="rId35"/>
    <p:sldId id="277" r:id="rId36"/>
  </p:sldIdLst>
  <p:sldSz cx="9144000" cy="6858000" type="screen4x3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9900"/>
    <a:srgbClr val="0033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1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900igr.net/up/datai/212947/0001-001-.jpg"/>
          <p:cNvPicPr/>
          <p:nvPr/>
        </p:nvPicPr>
        <p:blipFill>
          <a:blip r:embed="rId2"/>
          <a:srcRect b="2751"/>
          <a:stretch>
            <a:fillRect/>
          </a:stretch>
        </p:blipFill>
        <p:spPr bwMode="auto">
          <a:xfrm>
            <a:off x="255936" y="0"/>
            <a:ext cx="9144000" cy="674136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64" y="332656"/>
            <a:ext cx="7772400" cy="3456383"/>
          </a:xfrm>
        </p:spPr>
        <p:txBody>
          <a:bodyPr>
            <a:normAutofit fontScale="90000"/>
          </a:bodyPr>
          <a:lstStyle/>
          <a:p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Муниципальное  дошкольное образовательное учреждение </a:t>
            </a: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детский сад №34 «Берёзка»</a:t>
            </a: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br>
              <a:rPr lang="ru-RU" sz="22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1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Формирование экологической культуры </a:t>
            </a:r>
            <a:br>
              <a:rPr lang="ru-RU" sz="31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1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 детей дошкольного возраста"</a:t>
            </a:r>
            <a:br>
              <a:rPr lang="ru-RU" sz="31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1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</a:t>
            </a:r>
            <a:r>
              <a:rPr lang="ru-RU" sz="20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Обобщение опыта работы в ДОО) </a:t>
            </a:r>
            <a:br>
              <a:rPr lang="ru-RU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b="1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73016"/>
            <a:ext cx="6400800" cy="2376264"/>
          </a:xfrm>
        </p:spPr>
        <p:txBody>
          <a:bodyPr>
            <a:normAutofit/>
          </a:bodyPr>
          <a:lstStyle/>
          <a:p>
            <a:pPr algn="r"/>
            <a:endParaRPr lang="ru-RU" b="1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Подготовила: </a:t>
            </a:r>
          </a:p>
          <a:p>
            <a:pPr algn="r"/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Байжаксина Айнур Сагантаевна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-288032"/>
            <a:ext cx="9252520" cy="695739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813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Исследовательская, проектная деятельность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8ACD3C-69BB-42B3-BBF2-32A985FD9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31" y="796805"/>
            <a:ext cx="2304256" cy="29270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34C3A2-7B97-491B-ABC2-25BD16274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716" y="748535"/>
            <a:ext cx="3412244" cy="25591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0802B1-9D4C-4052-B0F7-FDDE3DD4D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990" y="796805"/>
            <a:ext cx="2248567" cy="30031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5EB5DF-2438-4200-B00F-4C9361852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3794799"/>
            <a:ext cx="3744416" cy="28083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481849-27B0-43BF-905A-D2DE98F7E5C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2610" b="37219"/>
          <a:stretch>
            <a:fillRect/>
          </a:stretch>
        </p:blipFill>
        <p:spPr>
          <a:xfrm>
            <a:off x="4453838" y="3807126"/>
            <a:ext cx="3412244" cy="278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6141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52099-BA90-4CAB-AD21-D3141CF4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2200">
                <a:solidFill>
                  <a:srgbClr val="C00000"/>
                </a:solidFill>
              </a:rPr>
              <a:t>Интеграция разнообразных видов деятельности, направленных на познание окружающего мира </a:t>
            </a:r>
            <a:br>
              <a:rPr lang="ru-RU" sz="2200">
                <a:solidFill>
                  <a:srgbClr val="C00000"/>
                </a:solidFill>
              </a:rPr>
            </a:br>
            <a:r>
              <a:rPr lang="ru-RU" sz="2200">
                <a:solidFill>
                  <a:srgbClr val="C00000"/>
                </a:solidFill>
              </a:rPr>
              <a:t>Осуществление дошкольниками практической целенаправленной деятельности</a:t>
            </a:r>
            <a:br>
              <a:rPr lang="ru-RU" sz="2200">
                <a:solidFill>
                  <a:srgbClr val="C00000"/>
                </a:solidFill>
              </a:rPr>
            </a:br>
            <a:r>
              <a:rPr lang="ru-RU" sz="2200">
                <a:solidFill>
                  <a:srgbClr val="C00000"/>
                </a:solidFill>
              </a:rPr>
              <a:t> Формирование личного жизненного опыта по взаимодействию с</a:t>
            </a:r>
            <a:r>
              <a:rPr lang="ru-RU">
                <a:solidFill>
                  <a:srgbClr val="C00000"/>
                </a:solidFill>
              </a:rPr>
              <a:t>.</a:t>
            </a:r>
            <a:br>
              <a:rPr lang="ru-RU"/>
            </a:br>
            <a:r>
              <a:rPr lang="ru-RU" sz="2200">
                <a:solidFill>
                  <a:srgbClr val="C00000"/>
                </a:solidFill>
              </a:rPr>
              <a:t>природными объектами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870A20-B38B-4998-BB23-338733DFD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1085" r="10689" b="10212"/>
          <a:stretch>
            <a:fillRect/>
          </a:stretch>
        </p:blipFill>
        <p:spPr>
          <a:xfrm>
            <a:off x="457200" y="2348880"/>
            <a:ext cx="3988651" cy="42381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6AF976-94B1-4ABB-BB57-6DB69F852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212976"/>
            <a:ext cx="4782716" cy="288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859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7D366E-6661-41FF-B9B8-B2970C142C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4728503" cy="2659783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D4A0AF-5112-4929-B643-45CB5E17A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0" y="3429000"/>
            <a:ext cx="4836029" cy="27202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196E65-F5A3-4206-B09C-B6918CA0C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7557"/>
            <a:ext cx="3131397" cy="556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261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422F4C-F412-4111-A879-887AB580F5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599142" cy="258701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14C23-2014-4A28-84E8-FA4BFFE61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8639"/>
            <a:ext cx="4457558" cy="3343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0E1EDE-3E7E-4498-AC9E-5E3F726BA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75" y="2924943"/>
            <a:ext cx="4665244" cy="34989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76BBE7D-2C13-4FF0-A151-3D7B935A2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37" y="3645024"/>
            <a:ext cx="3897802" cy="292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016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28434" y="-154455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059766-D061-4FE0-B0C3-2D05E34FF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01" r="17472"/>
          <a:stretch>
            <a:fillRect/>
          </a:stretch>
        </p:blipFill>
        <p:spPr>
          <a:xfrm>
            <a:off x="323528" y="300202"/>
            <a:ext cx="4032448" cy="2852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9C3AE4-2DC9-4C84-9A5F-465E52AF6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74"/>
          <a:stretch>
            <a:fillRect/>
          </a:stretch>
        </p:blipFill>
        <p:spPr>
          <a:xfrm>
            <a:off x="4788026" y="404664"/>
            <a:ext cx="2988840" cy="32728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B5E96F-397A-438B-B804-4C9AA722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877" t="12802" r="-10072" b="28249"/>
          <a:stretch>
            <a:fillRect/>
          </a:stretch>
        </p:blipFill>
        <p:spPr>
          <a:xfrm>
            <a:off x="5132258" y="3379606"/>
            <a:ext cx="3441018" cy="32211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25C959-49E9-4A61-8F8A-C227067977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33" y="3026961"/>
            <a:ext cx="4146768" cy="331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165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-18513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086BEE-183B-4696-8275-D0CD2E3EB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4" b="12500"/>
          <a:stretch>
            <a:fillRect/>
          </a:stretch>
        </p:blipFill>
        <p:spPr>
          <a:xfrm>
            <a:off x="485132" y="310022"/>
            <a:ext cx="3384376" cy="4032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2D9EDC-CB8A-4F1B-9C40-BE6A72064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10022"/>
            <a:ext cx="2952328" cy="39364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B7EBBC-CC60-4FFF-86DA-0D3FBE599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8" r="9934" b="23510"/>
          <a:stretch>
            <a:fillRect/>
          </a:stretch>
        </p:blipFill>
        <p:spPr>
          <a:xfrm>
            <a:off x="3010143" y="2996952"/>
            <a:ext cx="3645358" cy="366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3259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B116D1-3FE6-40DE-B0A4-FFCD283CB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8614" y="1676806"/>
            <a:ext cx="6144683" cy="345638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E15407-6D5F-4D53-B668-D76869A71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21" y="692696"/>
            <a:ext cx="4725144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189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DF6985-68BC-4DFD-99B4-0A3F4BB0B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88640"/>
            <a:ext cx="4947277" cy="45109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A79A5F-8411-487D-8AB5-3582B1B05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01257"/>
            <a:ext cx="3528392" cy="4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15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20000"/>
          </a:blip>
          <a:stretch>
            <a:fillRect/>
          </a:stretch>
        </p:blipFill>
        <p:spPr bwMode="auto">
          <a:xfrm>
            <a:off x="792" y="116632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43608" y="720150"/>
            <a:ext cx="7768976" cy="210849"/>
          </a:xfrm>
        </p:spPr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484784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66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0066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>
              <a:solidFill>
                <a:srgbClr val="0066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AFDF09-1591-4BD1-A63B-F0F6AB576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31" y="1052736"/>
            <a:ext cx="3493399" cy="26138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E3E97B-1289-4590-B18C-9CF94949C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983" y="1052736"/>
            <a:ext cx="4151344" cy="55351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4F992C-FEE9-4480-847D-4643467634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728"/>
          <a:stretch>
            <a:fillRect/>
          </a:stretch>
        </p:blipFill>
        <p:spPr>
          <a:xfrm>
            <a:off x="827584" y="3419545"/>
            <a:ext cx="2808312" cy="323039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20000"/>
          </a:blip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74947A-17A5-4792-A997-E280899E9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332657"/>
            <a:ext cx="3816424" cy="290635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7544" y="1484784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66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60873D-609C-40EF-B09E-BEB2BC19D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663" y="476672"/>
            <a:ext cx="3528392" cy="46783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D444AD-156C-4542-9526-0DA9ACA82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847" y="2939517"/>
            <a:ext cx="3102491" cy="358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7145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10000"/>
          </a:blip>
          <a:srcRect b="2751"/>
          <a:stretch>
            <a:fillRect/>
          </a:stretch>
        </p:blipFill>
        <p:spPr bwMode="auto">
          <a:xfrm>
            <a:off x="24801" y="-99392"/>
            <a:ext cx="9144000" cy="752085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08912" cy="2520280"/>
          </a:xfrm>
        </p:spPr>
        <p:txBody>
          <a:bodyPr>
            <a:no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В настоящее время экологическое воспитание, как никогда, является одной из</a:t>
            </a:r>
            <a:br>
              <a:rPr lang="ru-RU" sz="2000" b="1">
                <a:solidFill>
                  <a:schemeClr val="tx2"/>
                </a:solidFill>
              </a:rPr>
            </a:br>
            <a:r>
              <a:rPr lang="ru-RU" sz="2000" b="1">
                <a:solidFill>
                  <a:schemeClr val="tx2"/>
                </a:solidFill>
              </a:rPr>
              <a:t>актуальных проблем современности. Чтобы сохранить природу на планете, нужны</a:t>
            </a:r>
            <a:br>
              <a:rPr lang="ru-RU" sz="2000" b="1">
                <a:solidFill>
                  <a:schemeClr val="tx2"/>
                </a:solidFill>
              </a:rPr>
            </a:br>
            <a:r>
              <a:rPr lang="ru-RU" sz="2000" b="1">
                <a:solidFill>
                  <a:schemeClr val="tx2"/>
                </a:solidFill>
              </a:rPr>
              <a:t>экологически образованные и воспитанные люди.</a:t>
            </a:r>
            <a:br>
              <a:rPr lang="ru-RU" sz="20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71B492-AB18-47BD-AFE3-C9585F1EA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01" y="2998979"/>
            <a:ext cx="4429404" cy="33220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94FACC-8D2E-4185-A665-D8914F1E3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01" y="3009692"/>
            <a:ext cx="3931498" cy="294862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30000"/>
          </a:blip>
          <a:srcRect b="2751"/>
          <a:stretch>
            <a:fillRect/>
          </a:stretch>
        </p:blipFill>
        <p:spPr bwMode="auto">
          <a:xfrm>
            <a:off x="7605" y="116632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A46384-BB06-4631-95BA-F14EBB33C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55239"/>
            <a:ext cx="3898680" cy="29240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BAD1D1-E32D-4209-8B48-841A8341F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79536"/>
            <a:ext cx="3816424" cy="28623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9BC8A2-6081-4E2C-B439-1FFA4B4F4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335" y="3709553"/>
            <a:ext cx="3996507" cy="29973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345349-DB60-4A59-AD61-57045329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16142"/>
            <a:ext cx="3996507" cy="22480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C1DC96-DAD2-499F-B25B-FDA278C26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57" y="548680"/>
            <a:ext cx="4139952" cy="31049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3F03C2-8716-48FB-A944-393C78044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686" y="548680"/>
            <a:ext cx="4079346" cy="31051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C94312-E3E2-4ADF-8102-3675A1E2D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037" y="3722257"/>
            <a:ext cx="4079346" cy="30595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1D86CE-7604-498C-8928-1292DA2EC9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96952"/>
            <a:ext cx="2777796" cy="370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3170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62180A-DC56-49CD-8F41-89BE5F3E9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65055"/>
            <a:ext cx="3384376" cy="29579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3F4CE8-7664-47E2-954D-08A6653880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667" r="1659"/>
          <a:stretch>
            <a:fillRect/>
          </a:stretch>
        </p:blipFill>
        <p:spPr>
          <a:xfrm>
            <a:off x="5046120" y="225895"/>
            <a:ext cx="3186607" cy="360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02CE82-184B-4FA3-8E99-0C78B8B64B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415" r="9303" b="17249"/>
          <a:stretch>
            <a:fillRect/>
          </a:stretch>
        </p:blipFill>
        <p:spPr>
          <a:xfrm>
            <a:off x="642577" y="2837731"/>
            <a:ext cx="3492270" cy="3816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4C26C0-021F-46CA-8471-E804B6799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5220" r="18500" b="-2243"/>
          <a:stretch>
            <a:fillRect/>
          </a:stretch>
        </p:blipFill>
        <p:spPr>
          <a:xfrm>
            <a:off x="4448336" y="3113585"/>
            <a:ext cx="4320482" cy="37444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10000"/>
          </a:blip>
          <a:stretch>
            <a:fillRect/>
          </a:stretch>
        </p:blipFill>
        <p:spPr bwMode="auto">
          <a:xfrm>
            <a:off x="-83237" y="4521"/>
            <a:ext cx="9310473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F162AE-8A61-4C7C-9456-1CC24A83B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28" y="329951"/>
            <a:ext cx="4320480" cy="28772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D7E027-DF47-41F9-9704-79CE10BF5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326848"/>
            <a:ext cx="4320479" cy="28803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587FBC-63F9-4A0F-95C9-31596F5620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7" t="24731" r="2838" b="8297"/>
          <a:stretch>
            <a:fillRect/>
          </a:stretch>
        </p:blipFill>
        <p:spPr>
          <a:xfrm>
            <a:off x="1187624" y="3284984"/>
            <a:ext cx="6408712" cy="28772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AF59F3-9A60-41E3-B16F-5DD084606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r="-825" b="11307"/>
          <a:stretch>
            <a:fillRect/>
          </a:stretch>
        </p:blipFill>
        <p:spPr>
          <a:xfrm>
            <a:off x="539156" y="413920"/>
            <a:ext cx="3855246" cy="25449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F326D1-3510-459E-B973-5788D5888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2" b="13415"/>
          <a:stretch>
            <a:fillRect/>
          </a:stretch>
        </p:blipFill>
        <p:spPr>
          <a:xfrm>
            <a:off x="4477280" y="428340"/>
            <a:ext cx="4227137" cy="25449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6CE3C7-720A-4BD3-B37D-2854802E2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3151294"/>
            <a:ext cx="5256584" cy="349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504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BBA038-2112-4DDD-B1C4-C3FD0843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D2AF82-57A1-4D71-AFF7-091F90594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4638"/>
            <a:ext cx="4422124" cy="33165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B3551A-C282-4C3D-B0E7-2DB972B22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876797"/>
            <a:ext cx="3806038" cy="2850157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F7EF37E-ED88-4AC6-A399-8E972F590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13" y="237163"/>
            <a:ext cx="4598168" cy="3448626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9E6791-8454-4DB1-9E0D-7663DAEECF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214" t="13538" r="12685" b="13699"/>
          <a:stretch>
            <a:fillRect/>
          </a:stretch>
        </p:blipFill>
        <p:spPr>
          <a:xfrm>
            <a:off x="4281953" y="3911591"/>
            <a:ext cx="4702425" cy="280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7833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16E2C-B742-4BD3-B10D-6D27C8EAD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err="1">
                <a:solidFill>
                  <a:srgbClr val="006600"/>
                </a:solidFill>
              </a:rPr>
              <a:t>Скетчбук «Экстрадиция»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7A8955-085A-4066-99D3-1B68F5695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817" y="1187610"/>
            <a:ext cx="6446365" cy="565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8015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4435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D48015-FA7D-4492-84A6-617E7EC78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2859782" cy="38130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932D29A-2C14-4BDF-9F22-B0F7898C5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84" y="332656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7850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/>
          <p:nvPr/>
        </p:nvPicPr>
        <p:blipFill>
          <a:blip r:embed="rId2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Формы взаимодействия с семьями воспитанников: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совместные проекты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конкурсы;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выставки детских работ;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Мастер- классы;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консультации;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Анкетирование;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Праздники;</a:t>
            </a:r>
          </a:p>
          <a:p>
            <a:pPr lvl="0">
              <a:spcBef>
                <a:spcPct val="0"/>
              </a:spcBef>
            </a:pPr>
            <a:r>
              <a:rPr lang="ru-RU" sz="2000" b="1">
                <a:solidFill>
                  <a:srgbClr val="003300"/>
                </a:solidFill>
                <a:latin typeface="Arial Narrow" pitchFamily="34" charset="0"/>
              </a:rPr>
              <a:t>экологические акции</a:t>
            </a:r>
            <a:r>
              <a:rPr lang="ru-RU" sz="2400" b="1">
                <a:solidFill>
                  <a:srgbClr val="003300"/>
                </a:solidFill>
                <a:latin typeface="Arial Narrow" pitchFamily="34" charset="0"/>
              </a:rPr>
              <a:t>;</a:t>
            </a: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691680" y="355976"/>
            <a:ext cx="7056784" cy="1012974"/>
          </a:xfrm>
          <a:prstGeom prst="rect">
            <a:avLst/>
          </a:prstGeom>
          <a:ln w="28575" cap="flat" cmpd="sng" algn="ctr">
            <a:solidFill>
              <a:srgbClr val="00660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3600" b="1">
                <a:solidFill>
                  <a:srgbClr val="006600"/>
                </a:solidFill>
                <a:latin typeface="Arial Narrow" pitchFamily="34" charset="0"/>
              </a:rPr>
              <a:t>Экологическое  просвещение родителей</a:t>
            </a: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E6838D-733F-431E-A404-83A3B924D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876" y="4697180"/>
            <a:ext cx="2684197" cy="20131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2C79F2-A67C-4A01-9B01-E44E06935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1053" y="2124257"/>
            <a:ext cx="3329845" cy="24941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BCB4DA-2C23-4F8C-929F-78F3F4A58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9766" y="3012164"/>
            <a:ext cx="2481287" cy="33104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346E8-A2D6-4B9F-8BE5-3BFC2FB9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C1B4C6C-560E-4B56-93F2-C62CB3EE8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025" t="8256" r="-606" b="2064"/>
          <a:stretch>
            <a:fillRect/>
          </a:stretch>
        </p:blipFill>
        <p:spPr>
          <a:xfrm>
            <a:off x="179512" y="188640"/>
            <a:ext cx="4176464" cy="3361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B15103-13C4-4495-905D-9FAA0DEA6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7" t="34080" r="22626" b="12367"/>
          <a:stretch>
            <a:fillRect/>
          </a:stretch>
        </p:blipFill>
        <p:spPr>
          <a:xfrm>
            <a:off x="4499993" y="188640"/>
            <a:ext cx="4379488" cy="33610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5E821C-507C-47CA-8B5B-DF41C8D09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285" y="2924944"/>
            <a:ext cx="2859708" cy="38083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2C0F2E-B141-4769-A078-76DB16480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751" y="3632493"/>
            <a:ext cx="3913971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9670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10000"/>
          </a:blip>
          <a:srcRect b="2751"/>
          <a:stretch>
            <a:fillRect/>
          </a:stretch>
        </p:blipFill>
        <p:spPr bwMode="auto">
          <a:xfrm>
            <a:off x="72008" y="-34797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Дошкольный возраст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56792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endParaRPr lang="ru-RU" sz="2800" b="1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endParaRPr lang="ru-RU" sz="2800" b="1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6E0891-7967-452E-9CFD-3815B50AF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17" y="1105798"/>
            <a:ext cx="5015907" cy="28214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980C65-510E-4C83-AB31-75D08076D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35" y="1417638"/>
            <a:ext cx="2657894" cy="47251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E6988E-877A-472C-A79A-5905941E30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85" y="3965091"/>
            <a:ext cx="5081088" cy="285811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/>
          <p:nvPr/>
        </p:nvPicPr>
        <p:blipFill>
          <a:blip r:embed="rId2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-34312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241" y="117746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Экологические акции: 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«Покормите птиц зимой»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«Скажи мусору нет»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«Берегите воду»</a:t>
            </a:r>
          </a:p>
          <a:p>
            <a:pPr>
              <a:buNone/>
            </a:pPr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Экологическое движение 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«Эколята- дошколята»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«Час земли»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Конкурс «Прояви себя»</a:t>
            </a:r>
          </a:p>
          <a:p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Конкурс </a:t>
            </a:r>
          </a:p>
          <a:p>
            <a:pPr marL="0" indent="0">
              <a:buNone/>
            </a:pPr>
            <a:r>
              <a:rPr lang="ru-RU" sz="1800" b="1">
                <a:solidFill>
                  <a:srgbClr val="003300"/>
                </a:solidFill>
                <a:latin typeface="Arial Narrow" pitchFamily="34" charset="0"/>
              </a:rPr>
              <a:t>«Красная книга глазами детей» и тд</a:t>
            </a:r>
          </a:p>
          <a:p>
            <a:endParaRPr lang="ru-RU" sz="2400" b="1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endParaRPr lang="ru-RU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691680" y="274637"/>
            <a:ext cx="6192688" cy="902829"/>
          </a:xfrm>
          <a:prstGeom prst="rect">
            <a:avLst/>
          </a:prstGeom>
          <a:ln w="28575" cap="flat" cmpd="sng" algn="ctr">
            <a:solidFill>
              <a:srgbClr val="00660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3200" b="1">
                <a:solidFill>
                  <a:srgbClr val="006600"/>
                </a:solidFill>
                <a:latin typeface="Arial Narrow" pitchFamily="34" charset="0"/>
              </a:rPr>
              <a:t>Взаимодействие с социальными партнерами</a:t>
            </a: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0CD877-DEBE-4C7F-8813-5498BA608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55" t="5658" r="8388" b="-10185"/>
          <a:stretch>
            <a:fillRect/>
          </a:stretch>
        </p:blipFill>
        <p:spPr>
          <a:xfrm>
            <a:off x="6767893" y="1295235"/>
            <a:ext cx="1968866" cy="28414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E45939-3F47-421C-AD54-8C65CA421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893" y="3987731"/>
            <a:ext cx="1968866" cy="262515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F994DEB-3538-4BED-B15E-5B8225C85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18583" r="-3114" b="12056"/>
          <a:stretch>
            <a:fillRect/>
          </a:stretch>
        </p:blipFill>
        <p:spPr>
          <a:xfrm>
            <a:off x="4126432" y="4532094"/>
            <a:ext cx="2325979" cy="208345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37B4CD-600B-4AE7-8F73-36779AF81F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407" b="8696"/>
          <a:stretch>
            <a:fillRect/>
          </a:stretch>
        </p:blipFill>
        <p:spPr>
          <a:xfrm>
            <a:off x="4034673" y="1340768"/>
            <a:ext cx="2417738" cy="3079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B103A-25AA-45AD-BE1D-3D3D5B5DC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66" y="4532094"/>
            <a:ext cx="3125184" cy="20834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77C532-2C0D-4AA2-9905-DF53316B8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209" y="274638"/>
            <a:ext cx="4247964" cy="283197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7E4D0EE-D817-422B-A34D-0A6D4B15E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9" y="207147"/>
            <a:ext cx="4583835" cy="3437877"/>
          </a:xfrm>
        </p:spPr>
      </p:pic>
    </p:spTree>
    <p:extLst>
      <p:ext uri="{BB962C8B-B14F-4D97-AF65-F5344CB8AC3E}">
        <p14:creationId xmlns:p14="http://schemas.microsoft.com/office/powerpoint/2010/main" val="294987405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21730D-6787-48B2-BDC7-23B265C15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23"/>
          <a:stretch>
            <a:fillRect/>
          </a:stretch>
        </p:blipFill>
        <p:spPr>
          <a:xfrm>
            <a:off x="539552" y="260648"/>
            <a:ext cx="3528392" cy="31683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AA4440-758A-41C0-A9A5-61858D82D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2492896"/>
            <a:ext cx="3140081" cy="41867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E7B20-3085-4D66-981C-B6964565CB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3" t="10088" r="22101" b="16764"/>
          <a:stretch>
            <a:fillRect/>
          </a:stretch>
        </p:blipFill>
        <p:spPr>
          <a:xfrm>
            <a:off x="5112064" y="3240018"/>
            <a:ext cx="2902098" cy="34825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A749A3-52B0-4CD1-B6B5-9E6FA580C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5464"/>
            <a:ext cx="4558291" cy="34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1236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F59C69C-DC72-4BAD-AC10-135B83098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060657" cy="287471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75502D-EFE9-4A23-AEEA-5274ABABC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91" y="2991344"/>
            <a:ext cx="2714625" cy="381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BEBC84-C66D-4313-A74A-839C6BC05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77048"/>
            <a:ext cx="2714625" cy="381744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9A483C-1407-43CE-BE4B-AD0C28DCA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67" y="2963249"/>
            <a:ext cx="2147310" cy="38174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21BBBD-1B77-4EA4-B3EF-2E457C7EEC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82" y="116632"/>
            <a:ext cx="2154703" cy="287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4735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/>
          <p:nvPr/>
        </p:nvPicPr>
        <p:blipFill>
          <a:blip r:embed="rId2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-2976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Всё хорошее в детях из детства! </a:t>
            </a:r>
            <a:endParaRPr lang="ru-RU" sz="2200" b="1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Как истоки добра пробудить?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Прикоснуться к природе всем сердцем: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Удивиться, узнать, полюбить!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Мы хотим, чтоб земля расцветала.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И росли как цветы, малыши.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Чтоб для них экология стала 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pPr algn="r">
              <a:buNone/>
            </a:pPr>
            <a:r>
              <a:rPr lang="ru-RU" sz="2200" b="1" i="1">
                <a:solidFill>
                  <a:srgbClr val="003300"/>
                </a:solidFill>
                <a:latin typeface="Arial Narrow" pitchFamily="34" charset="0"/>
              </a:rPr>
              <a:t>Не наукой, а частью души!</a:t>
            </a:r>
            <a:endParaRPr lang="ru-RU" sz="2200" b="1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2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1DD6C2-8A1A-4074-B1D9-79E83894C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61048"/>
            <a:ext cx="3667472" cy="27506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D0EE1F-59F7-44B1-B568-13F50F1B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5" y="620688"/>
            <a:ext cx="3218508" cy="572179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/>
          <p:nvPr/>
        </p:nvPicPr>
        <p:blipFill>
          <a:blip r:embed="rId2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836712"/>
            <a:ext cx="6912768" cy="1800200"/>
          </a:xfrm>
        </p:spPr>
        <p:txBody>
          <a:bodyPr>
            <a:noAutofit/>
          </a:bodyPr>
          <a:lstStyle/>
          <a:p>
            <a:r>
              <a:rPr lang="ru-RU" sz="6600">
                <a:solidFill>
                  <a:srgbClr val="003300"/>
                </a:solidFill>
                <a:latin typeface="Arial Narrow" pitchFamily="34" charset="0"/>
              </a:rPr>
              <a:t>Мы рады сотрудничеству!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11B77E-311A-4090-B0BF-79DFE2501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08920"/>
            <a:ext cx="5202091" cy="390156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30000" contrast="-10000"/>
          </a:blip>
          <a:srcRect b="2751"/>
          <a:stretch>
            <a:fillRect/>
          </a:stretch>
        </p:blipFill>
        <p:spPr bwMode="auto">
          <a:xfrm>
            <a:off x="0" y="-1260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872208"/>
          </a:xfrm>
        </p:spPr>
        <p:txBody>
          <a:bodyPr>
            <a:noAutofit/>
          </a:bodyPr>
          <a:lstStyle/>
          <a:p>
            <a:r>
              <a:rPr lang="ru-RU" sz="2600">
                <a:solidFill>
                  <a:srgbClr val="C00000"/>
                </a:solidFill>
              </a:rPr>
              <a:t>Цель экологического образования - воспитания и развития детей, в непрерывном процессе образования, направленного на полноценное, всестороннее, и гармоничное развитие личности ребенка</a:t>
            </a:r>
            <a:r>
              <a:rPr lang="ru-RU" sz="2600"/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10E957-38E2-4C16-98AC-69846243B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4320480" cy="32403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29088D3-C82F-49DA-926A-7A393E158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337" y="2205979"/>
            <a:ext cx="4324494" cy="337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9484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30000"/>
          </a:blip>
          <a:srcRect b="2751"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480" y="1340768"/>
            <a:ext cx="7632848" cy="163504"/>
          </a:xfrm>
        </p:spPr>
        <p:txBody>
          <a:bodyPr>
            <a:normAutofit fontScale="90000"/>
          </a:bodyPr>
          <a:lstStyle/>
          <a:p>
            <a: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Экологическое воспитание </a:t>
            </a:r>
            <a:b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(ФГОС ДО)</a:t>
            </a:r>
            <a:b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- Это непрерывный процесс развития детей, направленный на формирование у них экологической культуры, которая выражается в наличии: </a:t>
            </a:r>
            <a:br>
              <a:rPr lang="ru-RU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800" b="1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C424CF-EEDA-4933-AB5B-5EBA3CF27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64" y="2287011"/>
            <a:ext cx="3792015" cy="22839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8FB094-C13F-479E-A75C-1C57ADC29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65305"/>
            <a:ext cx="3719938" cy="388542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EF08A87-6965-4E85-A4F8-A0F97EEB2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0487" t="7720" r="14419" b="9219"/>
          <a:stretch>
            <a:fillRect/>
          </a:stretch>
        </p:blipFill>
        <p:spPr>
          <a:xfrm>
            <a:off x="683568" y="548680"/>
            <a:ext cx="3652059" cy="52313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EFAD4-1512-4497-B583-86879AFA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22" t="7394" r="11320" b="7150"/>
          <a:stretch>
            <a:fillRect/>
          </a:stretch>
        </p:blipFill>
        <p:spPr>
          <a:xfrm>
            <a:off x="4716016" y="564033"/>
            <a:ext cx="3652059" cy="52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751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1B9FBD-3699-40AA-AA3D-826A452C8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7658" t="4167" r="-10894" b="-4167"/>
          <a:stretch>
            <a:fillRect/>
          </a:stretch>
        </p:blipFill>
        <p:spPr>
          <a:xfrm>
            <a:off x="2987824" y="188640"/>
            <a:ext cx="2561974" cy="41015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755E98-853C-41CE-BE3D-5A10C22EA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350" r="2732" b="11312"/>
          <a:stretch>
            <a:fillRect/>
          </a:stretch>
        </p:blipFill>
        <p:spPr>
          <a:xfrm>
            <a:off x="2432526" y="3573016"/>
            <a:ext cx="3080037" cy="30963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588C93-3AB3-4DBF-9EC6-12EB4666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2" r="17678" b="19551"/>
          <a:stretch>
            <a:fillRect/>
          </a:stretch>
        </p:blipFill>
        <p:spPr>
          <a:xfrm>
            <a:off x="5523019" y="195710"/>
            <a:ext cx="3440018" cy="56972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13B7FA-2B10-4056-886C-E262A6630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r="9297" b="-1842"/>
          <a:stretch>
            <a:fillRect/>
          </a:stretch>
        </p:blipFill>
        <p:spPr>
          <a:xfrm>
            <a:off x="403979" y="188640"/>
            <a:ext cx="2395731" cy="39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454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4435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46EDCC-3559-4735-A9C5-1AC60CA96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" y="476672"/>
            <a:ext cx="3231757" cy="36746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12B05E-22D3-438E-B652-ACE37F769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206" y="476672"/>
            <a:ext cx="4640114" cy="309634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ADB2E8-E48A-4EA8-B429-68A522D1F8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473" b="12319"/>
          <a:stretch>
            <a:fillRect/>
          </a:stretch>
        </p:blipFill>
        <p:spPr>
          <a:xfrm>
            <a:off x="5361135" y="3693918"/>
            <a:ext cx="2304256" cy="28803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04451A-330A-4C38-BF84-EB638D8081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6" r="10730" b="9617"/>
          <a:stretch>
            <a:fillRect/>
          </a:stretch>
        </p:blipFill>
        <p:spPr>
          <a:xfrm>
            <a:off x="683568" y="4149087"/>
            <a:ext cx="4248472" cy="26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4879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>
            <a:lum bright="40000" contrast="-20000"/>
          </a:blip>
          <a:srcRect b="2751"/>
          <a:stretch>
            <a:fillRect/>
          </a:stretch>
        </p:blipFill>
        <p:spPr bwMode="auto">
          <a:xfrm>
            <a:off x="4435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59EDD2-62C6-4747-A361-0E677B24C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2698398" cy="479715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83D1C83-097C-467E-8198-8A11F5383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349" y="620688"/>
            <a:ext cx="2698398" cy="47971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FF80A3-2A1E-44FE-A5C7-6511E8EBC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7" t="20305" r="-9890" b="3138"/>
          <a:stretch>
            <a:fillRect/>
          </a:stretch>
        </p:blipFill>
        <p:spPr>
          <a:xfrm rot="10800000">
            <a:off x="-324544" y="3861048"/>
            <a:ext cx="6336704" cy="28218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7F1B09-B088-4E17-87EC-5EE6C2B08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0" t="-647" r="3020" b="-5312"/>
          <a:stretch>
            <a:fillRect/>
          </a:stretch>
        </p:blipFill>
        <p:spPr>
          <a:xfrm rot="5400000">
            <a:off x="2789306" y="755834"/>
            <a:ext cx="3539923" cy="269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8150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197</Words>
  <Application>Microsoft Office PowerPoint</Application>
  <PresentationFormat>Экран (4:3)</PresentationFormat>
  <Paragraphs>46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Arial Narrow</vt:lpstr>
      <vt:lpstr>Calibri</vt:lpstr>
      <vt:lpstr>Тема Office</vt:lpstr>
      <vt:lpstr>   Муниципальное  дошкольное образовательное учреждение  детский сад №34 «Берёзка»   Формирование экологической культуры  у детей дошкольного возраста" (Обобщение опыта работы в ДОО)  </vt:lpstr>
      <vt:lpstr>В настоящее время экологическое воспитание, как никогда, является одной из актуальных проблем современности. Чтобы сохранить природу на планете, нужны экологически образованные и воспитанные люди. </vt:lpstr>
      <vt:lpstr>Дошкольный возраст</vt:lpstr>
      <vt:lpstr>Цель экологического образования - воспитания и развития детей, в непрерывном процессе образования, направленного на полноценное, всестороннее, и гармоничное развитие личности ребенка. </vt:lpstr>
      <vt:lpstr>Экологическое воспитание  (ФГОС ДО) - Это непрерывный процесс развития детей, направленный на формирование у них экологической культуры, которая выражается в наличии:  </vt:lpstr>
      <vt:lpstr>Презентация PowerPoint</vt:lpstr>
      <vt:lpstr>Презентация PowerPoint</vt:lpstr>
      <vt:lpstr>Презентация PowerPoint</vt:lpstr>
      <vt:lpstr>Презентация PowerPoint</vt:lpstr>
      <vt:lpstr>Исследовательская, проектная деятельность </vt:lpstr>
      <vt:lpstr>Интеграция разнообразных видов деятельности, направленных на познание окружающего мира  Осуществление дошкольниками практической целенаправленной деятельности  Формирование личного жизненного опыта по взаимодействию с. природными объектами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Познавательное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Скетчбук «Экстрадиция»</vt:lpstr>
      <vt:lpstr>Презентация PowerPoint</vt:lpstr>
      <vt:lpstr>Экологическое  просвещение родителей</vt:lpstr>
      <vt:lpstr>Презентация PowerPoint</vt:lpstr>
      <vt:lpstr>Взаимодействие с социальными партнерами</vt:lpstr>
      <vt:lpstr>Презентация PowerPoint</vt:lpstr>
      <vt:lpstr>Презентация PowerPoint</vt:lpstr>
      <vt:lpstr>Презентация PowerPoint</vt:lpstr>
      <vt:lpstr>Презентация PowerPoint</vt:lpstr>
      <vt:lpstr>Мы рады сотрудничеству!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Айнур Байжаксина</cp:lastModifiedBy>
  <cp:revision>124</cp:revision>
  <dcterms:created xsi:type="dcterms:W3CDTF">2020-01-26T07:43:52Z</dcterms:created>
  <dcterms:modified xsi:type="dcterms:W3CDTF">2025-02-15T19:09:05Z</dcterms:modified>
</cp:coreProperties>
</file>